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63" r:id="rId76"/>
    <p:sldId id="564" r:id="rId77"/>
    <p:sldId id="565" r:id="rId78"/>
    <p:sldId id="521" r:id="rId79"/>
    <p:sldId id="525" r:id="rId80"/>
    <p:sldId id="527" r:id="rId81"/>
    <p:sldId id="528" r:id="rId82"/>
    <p:sldId id="529" r:id="rId83"/>
    <p:sldId id="526" r:id="rId84"/>
    <p:sldId id="530" r:id="rId85"/>
    <p:sldId id="531" r:id="rId86"/>
    <p:sldId id="532" r:id="rId87"/>
    <p:sldId id="533" r:id="rId88"/>
    <p:sldId id="546" r:id="rId89"/>
    <p:sldId id="541" r:id="rId90"/>
    <p:sldId id="538" r:id="rId91"/>
    <p:sldId id="539" r:id="rId92"/>
    <p:sldId id="540" r:id="rId93"/>
    <p:sldId id="542" r:id="rId94"/>
    <p:sldId id="543" r:id="rId95"/>
    <p:sldId id="544" r:id="rId96"/>
    <p:sldId id="545" r:id="rId97"/>
    <p:sldId id="547" r:id="rId98"/>
    <p:sldId id="549" r:id="rId99"/>
    <p:sldId id="550" r:id="rId100"/>
    <p:sldId id="551" r:id="rId101"/>
    <p:sldId id="552" r:id="rId102"/>
    <p:sldId id="553" r:id="rId103"/>
    <p:sldId id="554" r:id="rId104"/>
    <p:sldId id="555" r:id="rId105"/>
    <p:sldId id="559" r:id="rId106"/>
    <p:sldId id="556" r:id="rId107"/>
    <p:sldId id="557" r:id="rId108"/>
    <p:sldId id="558" r:id="rId109"/>
    <p:sldId id="560" r:id="rId110"/>
    <p:sldId id="561" r:id="rId111"/>
    <p:sldId id="435" r:id="rId11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63"/>
            <p14:sldId id="564"/>
            <p14:sldId id="565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9"/>
            <p14:sldId id="556"/>
            <p14:sldId id="557"/>
            <p14:sldId id="558"/>
            <p14:sldId id="560"/>
            <p14:sldId id="561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08" d="100"/>
          <a:sy n="108" d="100"/>
        </p:scale>
        <p:origin x="-16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5" Type="http://schemas.openxmlformats.org/officeDocument/2006/relationships/image" Target="../media/image6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5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mtClean="0"/>
              <a:t>Rules for dataflow</a:t>
            </a:r>
          </a:p>
          <a:p>
            <a:r>
              <a:rPr lang="en-US" altLang="zh-CN" smtClean="0"/>
              <a:t>Skew modeling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55074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point beyond an inner fence on either side is considered a mild outlier. A point beyond an outer fence is considered an extreme outlier.</a:t>
            </a:r>
          </a:p>
        </p:txBody>
      </p:sp>
    </p:spTree>
    <p:extLst>
      <p:ext uri="{BB962C8B-B14F-4D97-AF65-F5344CB8AC3E}">
        <p14:creationId xmlns:p14="http://schemas.microsoft.com/office/powerpoint/2010/main" val="130637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Evaluation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72447"/>
              </p:ext>
            </p:extLst>
          </p:nvPr>
        </p:nvGraphicFramePr>
        <p:xfrm>
          <a:off x="267767" y="2277334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96311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Phase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Job name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Rules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Identified causes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Root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causes?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Verification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(fixe methods)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Overhead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4139045"/>
            <a:ext cx="2446036" cy="2312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growth in [R</a:t>
            </a:r>
            <a:r>
              <a:rPr lang="en-US" sz="1400" dirty="0" smtClean="0"/>
              <a:t>1</a:t>
            </a:r>
            <a:r>
              <a:rPr lang="en-US" sz="1800" dirty="0" smtClean="0"/>
              <a:t>, R</a:t>
            </a:r>
            <a:r>
              <a:rPr lang="en-US" sz="1400" dirty="0" smtClean="0"/>
              <a:t>76</a:t>
            </a:r>
            <a:r>
              <a:rPr lang="en-US" sz="1800" dirty="0" smtClean="0"/>
              <a:t>) </a:t>
            </a:r>
            <a:r>
              <a:rPr lang="en-US" sz="1600" dirty="0" smtClean="0"/>
              <a:t>=&gt; No large accumulated results in </a:t>
            </a:r>
            <a:r>
              <a:rPr lang="en-US" sz="1600" i="1" dirty="0" err="1" smtClean="0"/>
              <a:t>slem</a:t>
            </a:r>
            <a:endParaRPr lang="en-US" sz="1600" i="1" dirty="0" smtClean="0"/>
          </a:p>
          <a:p>
            <a:pPr lvl="1"/>
            <a:r>
              <a:rPr lang="en-US" sz="1800" dirty="0" smtClean="0"/>
              <a:t>Sharp growth at R</a:t>
            </a:r>
            <a:r>
              <a:rPr lang="en-US" sz="1400" dirty="0" smtClean="0"/>
              <a:t>76 =</a:t>
            </a:r>
            <a:r>
              <a:rPr lang="en-US" sz="1600" dirty="0" smtClean="0"/>
              <a:t>&gt; Large intermediate results in </a:t>
            </a:r>
            <a:r>
              <a:rPr lang="en-US" sz="1600" i="1" dirty="0" smtClean="0"/>
              <a:t>lemmatize</a:t>
            </a:r>
            <a:r>
              <a:rPr lang="en-US" sz="1600" dirty="0" smtClean="0"/>
              <a:t>() (Rule 4)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sz="1800" i="1" dirty="0"/>
              <a:t>l</a:t>
            </a:r>
            <a:r>
              <a:rPr lang="en-US" sz="1800" i="1" dirty="0" smtClean="0"/>
              <a:t>emmatize</a:t>
            </a:r>
            <a:r>
              <a:rPr lang="en-US" sz="1800" dirty="0" smtClean="0"/>
              <a:t>() allocates large temporary data structures</a:t>
            </a:r>
          </a:p>
          <a:p>
            <a:pPr lvl="2"/>
            <a:r>
              <a:rPr lang="en-US" sz="1600" dirty="0" smtClean="0"/>
              <a:t>5 times larger than the </a:t>
            </a:r>
            <a:r>
              <a:rPr lang="en-US" sz="1600" i="1" dirty="0" smtClean="0"/>
              <a:t>line</a:t>
            </a:r>
            <a:endParaRPr lang="en-US" sz="1600" i="1" dirty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1467" y="6174054"/>
            <a:ext cx="45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 smtClean="0">
                <a:latin typeface="Arial"/>
                <a:cs typeface="Arial"/>
              </a:rPr>
              <a:t>76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2011" y="6182081"/>
            <a:ext cx="370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Do not know the code semantics of </a:t>
            </a:r>
            <a:r>
              <a:rPr lang="en-US" sz="1800" i="1" dirty="0" smtClean="0"/>
              <a:t>plus</a:t>
            </a:r>
            <a:r>
              <a:rPr lang="en-US" sz="1800" dirty="0" smtClean="0"/>
              <a:t>()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continuous growth in [G</a:t>
            </a:r>
            <a:r>
              <a:rPr lang="en-US" sz="1400" dirty="0" smtClean="0"/>
              <a:t>1</a:t>
            </a:r>
            <a:r>
              <a:rPr lang="en-US" sz="1800" dirty="0" smtClean="0"/>
              <a:t>, G</a:t>
            </a:r>
            <a:r>
              <a:rPr lang="en-US" sz="1400" dirty="0" smtClean="0"/>
              <a:t>16</a:t>
            </a:r>
            <a:r>
              <a:rPr lang="en-US" sz="1800" dirty="0" smtClean="0"/>
              <a:t>)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 smtClean="0"/>
              <a:t>Linear growth in </a:t>
            </a:r>
            <a:r>
              <a:rPr lang="en-US" altLang="zh-CN" sz="1800" dirty="0" smtClean="0"/>
              <a:t>G</a:t>
            </a:r>
            <a:r>
              <a:rPr lang="en-US" altLang="zh-CN" sz="1400" dirty="0"/>
              <a:t>1</a:t>
            </a:r>
            <a:r>
              <a:rPr lang="en-US" sz="1400" dirty="0" smtClean="0"/>
              <a:t>6 =</a:t>
            </a:r>
            <a:r>
              <a:rPr lang="en-US" sz="1600" dirty="0" smtClean="0"/>
              <a:t>&gt; Large </a:t>
            </a:r>
            <a:r>
              <a:rPr lang="en-US" altLang="zh-CN" sz="1600" dirty="0" smtClean="0"/>
              <a:t>group-level accumulated</a:t>
            </a:r>
            <a:r>
              <a:rPr lang="en-US" sz="1600" dirty="0" smtClean="0"/>
              <a:t> results in </a:t>
            </a:r>
            <a:r>
              <a:rPr lang="en-US" sz="1600" i="1" dirty="0" err="1" smtClean="0"/>
              <a:t>wordMap</a:t>
            </a:r>
            <a:endParaRPr lang="en-US" sz="1600" dirty="0" smtClean="0"/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err="1" smtClean="0"/>
              <a:t>wordMap</a:t>
            </a:r>
            <a:r>
              <a:rPr lang="en-US" altLang="zh-CN" sz="1800" dirty="0" smtClean="0"/>
              <a:t>() accumulated too many words in group-level buffer </a:t>
            </a:r>
            <a:r>
              <a:rPr lang="en-US" altLang="zh-CN" sz="1800" i="1" dirty="0" err="1" smtClean="0"/>
              <a:t>wordMap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520088"/>
            <a:ext cx="5599571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1 </a:t>
            </a:r>
            <a:r>
              <a:rPr lang="en-US" sz="1200" b="1" dirty="0">
                <a:latin typeface="Courier"/>
                <a:cs typeface="Courier"/>
              </a:rPr>
              <a:t>public 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</a:p>
          <a:p>
            <a:r>
              <a:rPr lang="en-US" sz="1200" dirty="0">
                <a:latin typeface="Courier"/>
                <a:cs typeface="Courier"/>
              </a:rPr>
              <a:t> 2   </a:t>
            </a:r>
            <a:r>
              <a:rPr lang="en-US" sz="1200" dirty="0" smtClean="0">
                <a:latin typeface="Courier"/>
                <a:cs typeface="Courier"/>
              </a:rPr>
              <a:t>void </a:t>
            </a:r>
            <a:r>
              <a:rPr lang="en-US" sz="1200" b="1" dirty="0"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{</a:t>
            </a:r>
          </a:p>
          <a:p>
            <a:r>
              <a:rPr lang="en-US" sz="1200" dirty="0">
                <a:latin typeface="Courier"/>
                <a:cs typeface="Courier"/>
              </a:rPr>
              <a:t> 3     Iterator&lt;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4    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(); </a:t>
            </a:r>
          </a:p>
          <a:p>
            <a:r>
              <a:rPr lang="en-US" sz="1200" dirty="0">
                <a:latin typeface="Courier"/>
                <a:cs typeface="Courier"/>
              </a:rPr>
              <a:t> 5     </a:t>
            </a:r>
            <a:r>
              <a:rPr lang="en-US" sz="1200" b="1" dirty="0">
                <a:latin typeface="Courier"/>
                <a:cs typeface="Courier"/>
              </a:rPr>
              <a:t>while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dirty="0" err="1">
                <a:latin typeface="Courier"/>
                <a:cs typeface="Courier"/>
              </a:rPr>
              <a:t>iter.hasNext</a:t>
            </a:r>
            <a:r>
              <a:rPr lang="en-US" sz="1200" dirty="0">
                <a:latin typeface="Courier"/>
                <a:cs typeface="Courier"/>
              </a:rPr>
              <a:t>()) { // for(V value: values)</a:t>
            </a:r>
          </a:p>
          <a:p>
            <a:r>
              <a:rPr lang="en-US" sz="1200" dirty="0">
                <a:latin typeface="Courier"/>
                <a:cs typeface="Courier"/>
              </a:rPr>
              <a:t> 6      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b="1" dirty="0" err="1">
                <a:latin typeface="Courier"/>
                <a:cs typeface="Courier"/>
              </a:rPr>
              <a:t>plus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iter.next</a:t>
            </a:r>
            <a:r>
              <a:rPr lang="en-US" sz="1200" dirty="0">
                <a:latin typeface="Courier"/>
                <a:cs typeface="Courier"/>
              </a:rPr>
              <a:t>()); =&gt; </a:t>
            </a:r>
            <a:r>
              <a:rPr lang="en-US" sz="1200" dirty="0" err="1">
                <a:latin typeface="Courier"/>
                <a:cs typeface="Courier"/>
              </a:rPr>
              <a:t>wordMap:OHMap</a:t>
            </a:r>
            <a:r>
              <a:rPr lang="en-US" sz="1200" dirty="0">
                <a:latin typeface="Courier"/>
                <a:cs typeface="Courier"/>
              </a:rPr>
              <a:t>(372MB)</a:t>
            </a:r>
          </a:p>
          <a:p>
            <a:r>
              <a:rPr lang="en-US" sz="1200" dirty="0">
                <a:latin typeface="Courier"/>
                <a:cs typeface="Courier"/>
              </a:rPr>
              <a:t> 7     }</a:t>
            </a:r>
          </a:p>
          <a:p>
            <a:r>
              <a:rPr lang="en-US" sz="1200" dirty="0">
                <a:latin typeface="Courier"/>
                <a:cs typeface="Courier"/>
              </a:rPr>
              <a:t> 8     emit(key,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); </a:t>
            </a:r>
          </a:p>
          <a:p>
            <a:r>
              <a:rPr lang="en-US" sz="1200" dirty="0">
                <a:latin typeface="Courier"/>
                <a:cs typeface="Courier"/>
              </a:rPr>
              <a:t> 9   }</a:t>
            </a:r>
          </a:p>
          <a:p>
            <a:r>
              <a:rPr lang="en-US" sz="1200" dirty="0">
                <a:latin typeface="Courier"/>
                <a:cs typeface="Courier"/>
              </a:rPr>
              <a:t>10 } </a:t>
            </a:r>
            <a:endParaRPr lang="zh-CN" alt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260" y="6182081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CooccurMatrix</a:t>
            </a:r>
            <a:r>
              <a:rPr lang="en-US" sz="1200" i="1" dirty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7" y="4128608"/>
            <a:ext cx="5643993" cy="27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No explicit user code (i.e., map(), reduce(), combine())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Continuous growth in G</a:t>
            </a:r>
            <a:r>
              <a:rPr lang="en-US" sz="1400" dirty="0" smtClean="0"/>
              <a:t>8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/>
              <a:t>G</a:t>
            </a:r>
            <a:r>
              <a:rPr lang="en-US" sz="1400" dirty="0"/>
              <a:t>8 </a:t>
            </a:r>
            <a:r>
              <a:rPr lang="en-US" sz="1800" dirty="0"/>
              <a:t>has much more </a:t>
            </a:r>
            <a:r>
              <a:rPr lang="en-US" sz="1800" dirty="0" smtClean="0"/>
              <a:t>records </a:t>
            </a:r>
            <a:r>
              <a:rPr lang="en-US" sz="1400" dirty="0" smtClean="0"/>
              <a:t>=</a:t>
            </a:r>
            <a:r>
              <a:rPr lang="en-US" sz="1600" dirty="0" smtClean="0"/>
              <a:t>&gt; hot key (</a:t>
            </a:r>
            <a:r>
              <a:rPr lang="en-US" sz="1600" dirty="0" err="1" smtClean="0"/>
              <a:t>pagerank</a:t>
            </a:r>
            <a:r>
              <a:rPr lang="en-US" sz="1600" dirty="0" smtClean="0"/>
              <a:t> 3 has too many distinct </a:t>
            </a:r>
            <a:r>
              <a:rPr lang="en-US" sz="1600" dirty="0" err="1" smtClean="0"/>
              <a:t>urls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Pig.data.InternalDistinctBag</a:t>
            </a:r>
            <a:r>
              <a:rPr lang="en-US" sz="1600" dirty="0" smtClean="0"/>
              <a:t>, </a:t>
            </a:r>
            <a:r>
              <a:rPr lang="en-US" sz="1600" dirty="0" err="1" smtClean="0"/>
              <a:t>PigCombine.procesOnePackageOutput</a:t>
            </a:r>
            <a:r>
              <a:rPr lang="en-US" sz="1600" dirty="0" smtClean="0"/>
              <a:t>()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smtClean="0"/>
              <a:t>DISTINCT </a:t>
            </a:r>
            <a:r>
              <a:rPr lang="en-US" altLang="zh-CN" sz="1800" dirty="0"/>
              <a:t>operator allocates a data structure to accumulate all the input records to sort and </a:t>
            </a:r>
            <a:r>
              <a:rPr lang="en-US" altLang="zh-CN" sz="1800" dirty="0" err="1"/>
              <a:t>deduplicate</a:t>
            </a:r>
            <a:r>
              <a:rPr lang="en-US" altLang="zh-CN" sz="1800" dirty="0"/>
              <a:t> them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955" y="5090149"/>
            <a:ext cx="5607811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 smtClean="0">
                <a:latin typeface="Courier"/>
                <a:cs typeface="Courier"/>
              </a:rPr>
              <a:t>newTable</a:t>
            </a:r>
            <a:r>
              <a:rPr lang="en-US" sz="1200" i="1" dirty="0" smtClean="0">
                <a:latin typeface="Courier"/>
                <a:cs typeface="Courier"/>
              </a:rPr>
              <a:t>”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622" y="6197036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1" y="4641252"/>
            <a:ext cx="2403417" cy="23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Limitation and 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identify the code semantics</a:t>
            </a:r>
          </a:p>
          <a:p>
            <a:r>
              <a:rPr lang="en-US" dirty="0" smtClean="0"/>
              <a:t>Used for Spark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53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It </a:t>
            </a:r>
            <a:r>
              <a:rPr lang="en-US" altLang="zh-CN" sz="2400" dirty="0">
                <a:solidFill>
                  <a:srgbClr val="393BAA"/>
                </a:solidFill>
              </a:rPr>
              <a:t>is </a:t>
            </a:r>
            <a:r>
              <a:rPr lang="en-US" altLang="zh-CN" sz="2400" dirty="0" smtClean="0">
                <a:solidFill>
                  <a:srgbClr val="393BAA"/>
                </a:solidFill>
              </a:rPr>
              <a:t>challenging </a:t>
            </a:r>
            <a:r>
              <a:rPr lang="en-US" altLang="zh-CN" sz="2400" dirty="0" smtClean="0">
                <a:solidFill>
                  <a:srgbClr val="393BAA"/>
                </a:solidFill>
              </a:rPr>
              <a:t>to design a diagnostic tool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smtClean="0"/>
              <a:t>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</a:p>
          <a:p>
            <a:pPr lvl="1"/>
            <a:r>
              <a:rPr lang="en-US" sz="1800" dirty="0" smtClean="0"/>
              <a:t>Black</a:t>
            </a:r>
            <a:r>
              <a:rPr lang="en-US" sz="1800" dirty="0"/>
              <a:t>-box user </a:t>
            </a:r>
            <a:r>
              <a:rPr lang="en-US" sz="1800" dirty="0" smtClean="0"/>
              <a:t>code</a:t>
            </a:r>
          </a:p>
          <a:p>
            <a:pPr lvl="2"/>
            <a:r>
              <a:rPr lang="en-US" sz="1600" dirty="0" smtClean="0"/>
              <a:t>User code is written </a:t>
            </a:r>
            <a:r>
              <a:rPr lang="en-US" sz="1600" dirty="0" smtClean="0"/>
              <a:t>arbitrarily</a:t>
            </a:r>
            <a:r>
              <a:rPr lang="en-US" sz="1600" dirty="0"/>
              <a:t>,</a:t>
            </a:r>
            <a:r>
              <a:rPr lang="en-US" sz="1600" dirty="0" smtClean="0"/>
              <a:t> </a:t>
            </a:r>
            <a:r>
              <a:rPr lang="en-US" sz="1600" dirty="0" smtClean="0"/>
              <a:t>or generated by high-level languages</a:t>
            </a:r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</a:t>
            </a:r>
            <a:endParaRPr lang="en-US" dirty="0" smtClean="0"/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persisted in 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baseline="30000" dirty="0" smtClean="0"/>
              <a:t>[1]</a:t>
            </a:r>
            <a:r>
              <a:rPr lang="en-US" dirty="0" smtClean="0"/>
              <a:t>, Eclipse MAT</a:t>
            </a:r>
            <a:r>
              <a:rPr lang="en-US" baseline="30000" dirty="0" smtClean="0"/>
              <a:t>[2]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</a:t>
            </a:r>
            <a:r>
              <a:rPr lang="en-US" baseline="30000" dirty="0" smtClean="0"/>
              <a:t>[3]</a:t>
            </a:r>
            <a:r>
              <a:rPr lang="en-US" dirty="0" smtClean="0"/>
              <a:t>, Container profiling</a:t>
            </a:r>
            <a:r>
              <a:rPr lang="en-US" baseline="30000" dirty="0" smtClean="0"/>
              <a:t>[4]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 smtClean="0"/>
              <a:t>Cannot</a:t>
            </a:r>
            <a:endParaRPr lang="en-US" sz="2400" dirty="0" smtClean="0"/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where</a:t>
            </a:r>
            <a:r>
              <a:rPr lang="en-US" dirty="0" smtClean="0"/>
              <a:t> the objects come from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why</a:t>
            </a:r>
            <a:r>
              <a:rPr lang="en-US" dirty="0" smtClean="0"/>
              <a:t> the objects 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2113" y="5518418"/>
            <a:ext cx="8801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[1] </a:t>
            </a:r>
            <a:r>
              <a:rPr lang="en-US" sz="1200" b="1" dirty="0" smtClean="0">
                <a:latin typeface="Arial"/>
                <a:cs typeface="Arial"/>
              </a:rPr>
              <a:t>Java Profiler.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://www.ej-technologies.com/products/jprofiler/overview.html</a:t>
            </a:r>
          </a:p>
          <a:p>
            <a:r>
              <a:rPr lang="en-US" sz="1200" dirty="0" smtClean="0">
                <a:latin typeface="Arial"/>
                <a:cs typeface="Arial"/>
              </a:rPr>
              <a:t>[2] </a:t>
            </a:r>
            <a:r>
              <a:rPr lang="en-US" sz="1200" b="1" dirty="0" smtClean="0">
                <a:latin typeface="Arial"/>
                <a:cs typeface="Arial"/>
              </a:rPr>
              <a:t>Eclipse Memory Analyzer.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</a:t>
            </a:r>
            <a:r>
              <a:rPr lang="en-US" sz="1200" dirty="0" err="1">
                <a:latin typeface="Arial"/>
                <a:cs typeface="Arial"/>
              </a:rPr>
              <a:t>eclipse.org</a:t>
            </a:r>
            <a:r>
              <a:rPr lang="en-US" sz="1200" dirty="0">
                <a:latin typeface="Arial"/>
                <a:cs typeface="Arial"/>
              </a:rPr>
              <a:t>/mat</a:t>
            </a:r>
            <a:r>
              <a:rPr lang="en-US" sz="1200" dirty="0" smtClean="0">
                <a:latin typeface="Arial"/>
                <a:cs typeface="Arial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[3] M</a:t>
            </a:r>
            <a:r>
              <a:rPr lang="en-US" sz="1200" dirty="0">
                <a:latin typeface="Arial"/>
                <a:cs typeface="Arial"/>
              </a:rPr>
              <a:t>. Jump and K. S. McKinley, </a:t>
            </a:r>
            <a:r>
              <a:rPr lang="en-US" sz="1200" b="1" dirty="0" smtClean="0">
                <a:latin typeface="Arial"/>
                <a:cs typeface="Arial"/>
              </a:rPr>
              <a:t>Cork</a:t>
            </a:r>
            <a:r>
              <a:rPr lang="en-US" sz="1200" b="1" dirty="0">
                <a:latin typeface="Arial"/>
                <a:cs typeface="Arial"/>
              </a:rPr>
              <a:t>: dynamic memory leak detection for garbage-collected languages</a:t>
            </a:r>
            <a:r>
              <a:rPr lang="en-US" sz="1200" b="1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POPL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2007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[4] G</a:t>
            </a:r>
            <a:r>
              <a:rPr lang="en-US" sz="1200" dirty="0">
                <a:latin typeface="Arial"/>
                <a:cs typeface="Arial"/>
              </a:rPr>
              <a:t>. H. Xu and A. </a:t>
            </a:r>
            <a:r>
              <a:rPr lang="en-US" sz="1200" dirty="0" err="1">
                <a:latin typeface="Arial"/>
                <a:cs typeface="Arial"/>
              </a:rPr>
              <a:t>Rountev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b="1" dirty="0" smtClean="0">
                <a:latin typeface="Arial"/>
                <a:cs typeface="Arial"/>
              </a:rPr>
              <a:t>Precise </a:t>
            </a:r>
            <a:r>
              <a:rPr lang="en-US" sz="1200" b="1" dirty="0">
                <a:latin typeface="Arial"/>
                <a:cs typeface="Arial"/>
              </a:rPr>
              <a:t>memory leak detection for java software using container profiling</a:t>
            </a:r>
            <a:r>
              <a:rPr lang="en-US" sz="1200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ICSE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– </a:t>
            </a:r>
            <a:r>
              <a:rPr lang="en-US" sz="2800" dirty="0"/>
              <a:t>d</a:t>
            </a:r>
            <a:r>
              <a:rPr lang="en-US" sz="2800" dirty="0" smtClean="0"/>
              <a:t>esign a memory profiler for </a:t>
            </a:r>
            <a:r>
              <a:rPr lang="en-US" sz="2800" dirty="0" smtClean="0"/>
              <a:t>MR </a:t>
            </a:r>
            <a:r>
              <a:rPr lang="en-US" sz="2800" dirty="0" smtClean="0"/>
              <a:t>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Mprof</a:t>
            </a:r>
            <a:r>
              <a:rPr lang="en-US" dirty="0" smtClean="0"/>
              <a:t> – firstly </a:t>
            </a:r>
            <a:r>
              <a:rPr lang="en-US" dirty="0" smtClean="0"/>
              <a:t>profiles the memory usage</a:t>
            </a:r>
            <a:endParaRPr lang="en-US" dirty="0" smtClean="0"/>
          </a:p>
          <a:p>
            <a:pPr lvl="1"/>
            <a:r>
              <a:rPr lang="en-US" sz="1800" dirty="0" smtClean="0"/>
              <a:t>quantify the correlation between memory usage and the job’s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MR job: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</a:t>
            </a:r>
            <a:r>
              <a:rPr lang="en-US" sz="2800" dirty="0"/>
              <a:t>– design a memory profiler for MR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Mprof</a:t>
            </a:r>
            <a:r>
              <a:rPr lang="en-US" dirty="0"/>
              <a:t> </a:t>
            </a:r>
            <a:r>
              <a:rPr lang="en-US" dirty="0" smtClean="0"/>
              <a:t>– secondly diagnoses memory problems</a:t>
            </a:r>
            <a:endParaRPr lang="en-US" dirty="0"/>
          </a:p>
          <a:p>
            <a:pPr lvl="1"/>
            <a:r>
              <a:rPr lang="en-US" sz="1800" dirty="0" smtClean="0"/>
              <a:t>Trace </a:t>
            </a:r>
            <a:r>
              <a:rPr lang="en-US" sz="1800" dirty="0" smtClean="0"/>
              <a:t>memory problems </a:t>
            </a:r>
            <a:r>
              <a:rPr lang="en-US" sz="1800" dirty="0" smtClean="0"/>
              <a:t>back </a:t>
            </a:r>
            <a:r>
              <a:rPr lang="en-US" sz="1800" dirty="0" smtClean="0"/>
              <a:t>to </a:t>
            </a:r>
            <a:r>
              <a:rPr lang="en-US" sz="1800" dirty="0" smtClean="0"/>
              <a:t>the static &lt;</a:t>
            </a:r>
            <a:r>
              <a:rPr lang="en-US" sz="1800" dirty="0" smtClean="0"/>
              <a:t>data, </a:t>
            </a:r>
            <a:r>
              <a:rPr lang="en-US" sz="1800" dirty="0" err="1" smtClean="0"/>
              <a:t>confs</a:t>
            </a:r>
            <a:r>
              <a:rPr lang="en-US" sz="1800" dirty="0" smtClean="0"/>
              <a:t>, user code&gt;</a:t>
            </a:r>
            <a:endParaRPr lang="en-US" sz="1800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MR job: </a:t>
            </a:r>
            <a:r>
              <a:rPr lang="en-US" sz="1600" dirty="0" smtClean="0">
                <a:latin typeface="Arial"/>
                <a:cs typeface="Arial"/>
              </a:rPr>
              <a:t>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2029475"/>
          </a:xfrm>
        </p:spPr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related to runtime data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dataflow profiler</a:t>
            </a:r>
            <a:endParaRPr lang="en-US" dirty="0" smtClean="0">
              <a:solidFill>
                <a:srgbClr val="393BAA"/>
              </a:solidFill>
            </a:endParaRPr>
          </a:p>
          <a:p>
            <a:pPr lvl="2"/>
            <a:r>
              <a:rPr lang="en-US" dirty="0" smtClean="0"/>
              <a:t>Building dataflow model </a:t>
            </a:r>
          </a:p>
          <a:p>
            <a:pPr lvl="2"/>
            <a:r>
              <a:rPr lang="en-US" dirty="0" smtClean="0"/>
              <a:t>Reconstruct </a:t>
            </a:r>
            <a:r>
              <a:rPr lang="en-US" dirty="0"/>
              <a:t>the dataflow</a:t>
            </a:r>
          </a:p>
          <a:p>
            <a:pPr lvl="3"/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214" y="4600746"/>
            <a:ext cx="3359432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05" y="3929202"/>
            <a:ext cx="2679700" cy="2108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213" y="5612207"/>
            <a:ext cx="1328411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419637" y="5431743"/>
            <a:ext cx="1156576" cy="349741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8135" y="5077757"/>
            <a:ext cx="1340169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Input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1608304" y="4972268"/>
            <a:ext cx="235642" cy="274766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</p:cNvCxnSpPr>
          <p:nvPr/>
        </p:nvCxnSpPr>
        <p:spPr>
          <a:xfrm>
            <a:off x="1608304" y="5247034"/>
            <a:ext cx="235642" cy="18470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741982" y="6195123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32386" y="6047915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41982" y="6059216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88324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96546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  <a:endParaRPr lang="en-US" dirty="0">
              <a:solidFill>
                <a:srgbClr val="393BA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94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1240" y="5890446"/>
            <a:ext cx="4866168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memory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MemUsage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(user code)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 of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36" y="5983975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3040" y="5836767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2636" y="5848068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48978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  <a:endParaRPr lang="en-US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248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also related to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user code memory profiler</a:t>
            </a:r>
          </a:p>
          <a:p>
            <a:pPr lvl="2"/>
            <a:r>
              <a:rPr lang="en-US" dirty="0" smtClean="0"/>
              <a:t>Reconstruct memory usage history of user code</a:t>
            </a:r>
            <a:endParaRPr lang="en-US" dirty="0" smtClean="0"/>
          </a:p>
          <a:p>
            <a:pPr lvl="2"/>
            <a:r>
              <a:rPr lang="en-US" dirty="0" smtClean="0"/>
              <a:t>Perform correlation analysis, </a:t>
            </a:r>
            <a:r>
              <a:rPr lang="en-US" sz="1800" dirty="0" smtClean="0"/>
              <a:t>identify </a:t>
            </a:r>
            <a:r>
              <a:rPr lang="en-US" sz="1800" dirty="0"/>
              <a:t>memory usage patterns</a:t>
            </a:r>
          </a:p>
          <a:p>
            <a:pPr marL="1371600" lvl="3" indent="0">
              <a:buNone/>
            </a:pPr>
            <a:endParaRPr lang="en-US" sz="20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" y="3662241"/>
            <a:ext cx="608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user code</a:t>
            </a:r>
          </a:p>
          <a:p>
            <a:pPr lvl="2"/>
            <a:r>
              <a:rPr lang="en-US" dirty="0">
                <a:ea typeface="Arial"/>
              </a:rPr>
              <a:t>OOM error =&gt; root cause in user code &amp; error-related data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dataflow</a:t>
            </a:r>
          </a:p>
          <a:p>
            <a:pPr lvl="2"/>
            <a:r>
              <a:rPr lang="en-US" dirty="0">
                <a:ea typeface="Arial"/>
              </a:rPr>
              <a:t>Error-related data =&gt; skewed data &amp; improper configurations</a:t>
            </a:r>
          </a:p>
          <a:p>
            <a:pPr lvl="2"/>
            <a:endParaRPr lang="en-US" dirty="0" smtClean="0">
              <a:solidFill>
                <a:srgbClr val="393BAA"/>
              </a:solidFill>
            </a:endParaRPr>
          </a:p>
          <a:p>
            <a:pPr marL="1371600" lvl="3" indent="0">
              <a:buNone/>
            </a:pPr>
            <a:endParaRPr lang="en-US" sz="18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9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2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3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4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5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6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7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8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9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0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7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8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9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0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1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2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3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4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5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fit th</a:t>
            </a:r>
            <a:r>
              <a:rPr lang="en-US" altLang="zh-CN" sz="2400" dirty="0" smtClean="0"/>
              <a:t>e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68345"/>
              </p:ext>
            </p:extLst>
          </p:nvPr>
        </p:nvGraphicFramePr>
        <p:xfrm>
          <a:off x="700088" y="3548078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548078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 the dataflow</a:t>
            </a:r>
            <a:endParaRPr lang="en-US" sz="2000" dirty="0" smtClean="0"/>
          </a:p>
          <a:p>
            <a:pPr lvl="1"/>
            <a:r>
              <a:rPr lang="en-US" dirty="0" smtClean="0"/>
              <a:t>Fit </a:t>
            </a:r>
            <a:r>
              <a:rPr lang="en-US" dirty="0" smtClean="0"/>
              <a:t>dataflow model with dataflow counters</a:t>
            </a:r>
          </a:p>
          <a:p>
            <a:pPr lvl="2"/>
            <a:r>
              <a:rPr lang="en-US" dirty="0" smtClean="0"/>
              <a:t>Dynamic </a:t>
            </a:r>
            <a:r>
              <a:rPr lang="en-US" dirty="0" smtClean="0"/>
              <a:t>dataflow </a:t>
            </a:r>
            <a:r>
              <a:rPr lang="en-US" dirty="0" smtClean="0"/>
              <a:t>monitors</a:t>
            </a:r>
          </a:p>
          <a:p>
            <a:pPr lvl="2"/>
            <a:r>
              <a:rPr lang="en-US" dirty="0"/>
              <a:t>Enhanced tasks’ logs</a:t>
            </a:r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57" y="1855050"/>
            <a:ext cx="2970220" cy="133659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2998515" y="3033629"/>
            <a:ext cx="176383" cy="51444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 flipV="1">
            <a:off x="4444857" y="2523350"/>
            <a:ext cx="1564300" cy="86982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econstruct </a:t>
            </a:r>
            <a:r>
              <a:rPr lang="en-US" dirty="0" smtClean="0"/>
              <a:t>the memory usage of user code</a:t>
            </a:r>
          </a:p>
          <a:p>
            <a:pPr lvl="1"/>
            <a:r>
              <a:rPr lang="en-US" dirty="0" smtClean="0"/>
              <a:t>Observation: user objects have </a:t>
            </a:r>
            <a:r>
              <a:rPr lang="en-US" dirty="0" smtClean="0"/>
              <a:t>different but fixed life cycles</a:t>
            </a:r>
            <a:endParaRPr lang="en-US" dirty="0" smtClean="0"/>
          </a:p>
          <a:p>
            <a:pPr lvl="1"/>
            <a:r>
              <a:rPr lang="en-US" dirty="0" smtClean="0"/>
              <a:t>Approach: Life</a:t>
            </a:r>
            <a:r>
              <a:rPr lang="en-US" dirty="0" smtClean="0"/>
              <a:t>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53134" y="4230494"/>
            <a:ext cx="820324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Heap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</a:t>
            </a:r>
            <a:r>
              <a:rPr lang="en-US" altLang="zh-CN" dirty="0" smtClean="0"/>
              <a:t>                   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At any time in 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/>
              <a:t>map():                       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</a:t>
            </a:r>
            <a:r>
              <a:rPr lang="en-US" altLang="zh-CN" sz="2800" dirty="0" smtClean="0"/>
              <a:t>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20993" y="2379728"/>
            <a:ext cx="219972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</a:t>
            </a:r>
            <a:r>
              <a:rPr lang="en-US" altLang="zh-CN" dirty="0"/>
              <a:t>:                            </a:t>
            </a:r>
            <a:r>
              <a:rPr lang="en-US" altLang="zh-CN" sz="1600" dirty="0"/>
              <a:t>① reduce</a:t>
            </a:r>
            <a:r>
              <a:rPr lang="en-US" sz="1600" dirty="0"/>
              <a:t>-</a:t>
            </a:r>
            <a:r>
              <a:rPr lang="en-US" sz="1600" dirty="0" smtClean="0"/>
              <a:t>level + </a:t>
            </a:r>
            <a:r>
              <a:rPr lang="en-US" altLang="zh-CN" sz="1600" dirty="0"/>
              <a:t>② </a:t>
            </a:r>
            <a:r>
              <a:rPr lang="en-US" sz="1600" dirty="0"/>
              <a:t>group-</a:t>
            </a:r>
            <a:r>
              <a:rPr lang="en-US" sz="1600" dirty="0" smtClean="0"/>
              <a:t>level + </a:t>
            </a:r>
            <a:r>
              <a:rPr lang="en-US" sz="1600" dirty="0"/>
              <a:t>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</a:t>
            </a:r>
            <a:r>
              <a:rPr lang="en-US" altLang="zh-CN" sz="2800" dirty="0" smtClean="0"/>
              <a:t>memory </a:t>
            </a:r>
            <a:r>
              <a:rPr lang="en-US" altLang="zh-CN" sz="2800" dirty="0" smtClean="0"/>
              <a:t>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3" y="2379728"/>
            <a:ext cx="244057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Objs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at time </a:t>
            </a:r>
            <a:r>
              <a:rPr lang="en-US" altLang="zh-CN" sz="1600" i="1" dirty="0" smtClean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</a:t>
            </a:r>
            <a:r>
              <a:rPr lang="en-US" altLang="zh-CN" sz="2800" dirty="0" smtClean="0"/>
              <a:t>memory </a:t>
            </a:r>
            <a:r>
              <a:rPr lang="en-US" altLang="zh-CN" sz="2800" dirty="0" smtClean="0"/>
              <a:t>profiler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</a:t>
            </a:r>
            <a:r>
              <a:rPr lang="en-US" altLang="zh-CN" sz="2800" dirty="0" smtClean="0"/>
              <a:t>memory </a:t>
            </a:r>
            <a:r>
              <a:rPr lang="en-US" altLang="zh-CN" sz="2800" dirty="0" smtClean="0"/>
              <a:t>profiler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(using linear/non-linear 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…)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Sharp growth </a:t>
            </a:r>
            <a:r>
              <a:rPr lang="en-US" altLang="zh-CN" dirty="0" smtClean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16267</TotalTime>
  <Words>8429</Words>
  <Application>Microsoft Macintosh PowerPoint</Application>
  <PresentationFormat>On-screen Show (4:3)</PresentationFormat>
  <Paragraphs>2117</Paragraphs>
  <Slides>111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14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Study conclusions</vt:lpstr>
      <vt:lpstr>PowerPoint Presentation</vt:lpstr>
      <vt:lpstr>Motivation and challenges</vt:lpstr>
      <vt:lpstr>Motivation – Current memory profilers </vt:lpstr>
      <vt:lpstr>Goal – design a memory profiler for MR apps</vt:lpstr>
      <vt:lpstr>Goal – design a memory profiler for MR apps</vt:lpstr>
      <vt:lpstr>Mprof – Approach</vt:lpstr>
      <vt:lpstr>Mprof – Approach</vt:lpstr>
      <vt:lpstr>Mprof – Approach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fit the dataflow model</vt:lpstr>
      <vt:lpstr>Mprof – User code memory profiler</vt:lpstr>
      <vt:lpstr>Mprof – User code memory profiler – Code template</vt:lpstr>
      <vt:lpstr>Mprof – User code memory profiler – Code template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PowerPoint Presentation</vt:lpstr>
      <vt:lpstr>PowerPoint Presentation</vt:lpstr>
      <vt:lpstr>PowerPoint Presentation</vt:lpstr>
      <vt:lpstr>PowerPoint Presentation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Mprof – identify the skewed data and improper configurations</vt:lpstr>
      <vt:lpstr>Mprof – Evaluation</vt:lpstr>
      <vt:lpstr>Mprof – Evaluation – Case study 1</vt:lpstr>
      <vt:lpstr>Mprof – Evaluation – Case study 2</vt:lpstr>
      <vt:lpstr>Mprof – Evaluation – Case study 3</vt:lpstr>
      <vt:lpstr>Mprof – Limitation and discussion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4296</cp:revision>
  <cp:lastPrinted>2015-08-26T03:13:19Z</cp:lastPrinted>
  <dcterms:created xsi:type="dcterms:W3CDTF">2015-08-19T15:04:14Z</dcterms:created>
  <dcterms:modified xsi:type="dcterms:W3CDTF">2015-11-18T14:53:14Z</dcterms:modified>
</cp:coreProperties>
</file>